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50" r:id="rId2"/>
    <p:sldId id="853" r:id="rId3"/>
    <p:sldId id="405" r:id="rId4"/>
    <p:sldId id="854" r:id="rId5"/>
    <p:sldId id="919" r:id="rId6"/>
    <p:sldId id="855" r:id="rId7"/>
    <p:sldId id="917" r:id="rId8"/>
    <p:sldId id="863" r:id="rId9"/>
    <p:sldId id="864" r:id="rId10"/>
    <p:sldId id="874" r:id="rId11"/>
    <p:sldId id="921" r:id="rId12"/>
    <p:sldId id="922" r:id="rId13"/>
    <p:sldId id="875" r:id="rId14"/>
    <p:sldId id="876" r:id="rId15"/>
    <p:sldId id="856" r:id="rId16"/>
    <p:sldId id="923" r:id="rId17"/>
    <p:sldId id="877" r:id="rId18"/>
    <p:sldId id="878" r:id="rId19"/>
    <p:sldId id="924" r:id="rId20"/>
    <p:sldId id="892" r:id="rId21"/>
    <p:sldId id="879" r:id="rId22"/>
    <p:sldId id="865" r:id="rId23"/>
    <p:sldId id="867" r:id="rId24"/>
    <p:sldId id="885" r:id="rId25"/>
    <p:sldId id="886" r:id="rId26"/>
    <p:sldId id="887" r:id="rId27"/>
    <p:sldId id="927" r:id="rId28"/>
    <p:sldId id="888" r:id="rId29"/>
    <p:sldId id="889" r:id="rId30"/>
    <p:sldId id="928" r:id="rId31"/>
    <p:sldId id="890" r:id="rId32"/>
    <p:sldId id="868" r:id="rId33"/>
    <p:sldId id="891" r:id="rId34"/>
    <p:sldId id="948" r:id="rId35"/>
    <p:sldId id="895" r:id="rId36"/>
    <p:sldId id="949" r:id="rId37"/>
    <p:sldId id="896" r:id="rId38"/>
    <p:sldId id="893" r:id="rId39"/>
    <p:sldId id="925" r:id="rId40"/>
    <p:sldId id="926" r:id="rId41"/>
    <p:sldId id="897" r:id="rId42"/>
    <p:sldId id="898" r:id="rId43"/>
    <p:sldId id="918" r:id="rId44"/>
    <p:sldId id="929" r:id="rId45"/>
    <p:sldId id="871" r:id="rId46"/>
    <p:sldId id="899" r:id="rId47"/>
    <p:sldId id="900" r:id="rId48"/>
    <p:sldId id="903" r:id="rId49"/>
    <p:sldId id="946" r:id="rId50"/>
    <p:sldId id="941" r:id="rId51"/>
    <p:sldId id="943" r:id="rId52"/>
    <p:sldId id="902" r:id="rId53"/>
    <p:sldId id="916" r:id="rId54"/>
    <p:sldId id="945" r:id="rId55"/>
    <p:sldId id="905" r:id="rId56"/>
    <p:sldId id="906" r:id="rId57"/>
    <p:sldId id="944" r:id="rId58"/>
    <p:sldId id="942" r:id="rId59"/>
    <p:sldId id="947" r:id="rId60"/>
    <p:sldId id="751" r:id="rId61"/>
    <p:sldId id="754" r:id="rId62"/>
    <p:sldId id="909" r:id="rId63"/>
    <p:sldId id="931" r:id="rId64"/>
    <p:sldId id="932" r:id="rId65"/>
    <p:sldId id="910" r:id="rId66"/>
    <p:sldId id="911" r:id="rId67"/>
    <p:sldId id="933" r:id="rId68"/>
    <p:sldId id="930" r:id="rId69"/>
    <p:sldId id="913" r:id="rId70"/>
    <p:sldId id="936" r:id="rId71"/>
    <p:sldId id="935" r:id="rId72"/>
    <p:sldId id="881" r:id="rId73"/>
    <p:sldId id="95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0ED"/>
    <a:srgbClr val="EFE37D"/>
    <a:srgbClr val="1C6AB5"/>
    <a:srgbClr val="D2232A"/>
    <a:srgbClr val="D2242B"/>
    <a:srgbClr val="FFFFFF"/>
    <a:srgbClr val="231F20"/>
    <a:srgbClr val="D71B23"/>
    <a:srgbClr val="A1C8E5"/>
    <a:srgbClr val="9DC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2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1/30/2023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41" y="282388"/>
            <a:ext cx="8807823" cy="3442447"/>
          </a:xfrm>
          <a:prstGeom prst="rect">
            <a:avLst/>
          </a:prstGeom>
          <a:solidFill>
            <a:srgbClr val="1C6AB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1485024"/>
            <a:ext cx="9144000" cy="1323439"/>
          </a:xfrm>
          <a:prstGeom prst="rect">
            <a:avLst/>
          </a:prstGeom>
          <a:noFill/>
        </p:spPr>
        <p:txBody>
          <a:bodyPr wrap="square" rtlCol="0">
            <a:spAutoFit/>
          </a:bodyPr>
          <a:lstStyle/>
          <a:p>
            <a:pPr algn="ctr"/>
            <a:r>
              <a:rPr lang="en-US" sz="8000" dirty="0">
                <a:ln>
                  <a:solidFill>
                    <a:sysClr val="windowText" lastClr="000000"/>
                  </a:solidFill>
                </a:ln>
                <a:solidFill>
                  <a:schemeClr val="bg1"/>
                </a:solidFill>
                <a:latin typeface="KG HAPPY" panose="02000000000000000000" pitchFamily="2" charset="0"/>
              </a:rPr>
              <a:t>GOVERNMENTS</a:t>
            </a:r>
          </a:p>
        </p:txBody>
      </p:sp>
      <p:sp>
        <p:nvSpPr>
          <p:cNvPr id="7" name="TextBox 6"/>
          <p:cNvSpPr txBox="1"/>
          <p:nvPr/>
        </p:nvSpPr>
        <p:spPr>
          <a:xfrm>
            <a:off x="443752" y="3191991"/>
            <a:ext cx="8229600" cy="523220"/>
          </a:xfrm>
          <a:prstGeom prst="rect">
            <a:avLst/>
          </a:prstGeom>
          <a:noFill/>
        </p:spPr>
        <p:txBody>
          <a:bodyPr wrap="square" rtlCol="0">
            <a:spAutoFit/>
          </a:bodyPr>
          <a:lstStyle/>
          <a:p>
            <a:pPr algn="ctr"/>
            <a:r>
              <a:rPr lang="en-US" sz="2800" dirty="0">
                <a:latin typeface="KG Payphone" panose="02000000000000000000" pitchFamily="2" charset="0"/>
              </a:rPr>
              <a:t>Presentation, Graphic Organizers, &amp; Activities</a:t>
            </a:r>
          </a:p>
        </p:txBody>
      </p:sp>
      <p:sp>
        <p:nvSpPr>
          <p:cNvPr id="20" name="TextBox 19"/>
          <p:cNvSpPr txBox="1"/>
          <p:nvPr/>
        </p:nvSpPr>
        <p:spPr>
          <a:xfrm>
            <a:off x="141193" y="434316"/>
            <a:ext cx="8782209" cy="1200329"/>
          </a:xfrm>
          <a:prstGeom prst="rect">
            <a:avLst/>
          </a:prstGeom>
          <a:noFill/>
        </p:spPr>
        <p:txBody>
          <a:bodyPr wrap="square" rtlCol="0">
            <a:spAutoFit/>
          </a:bodyPr>
          <a:lstStyle/>
          <a:p>
            <a:pPr algn="ctr"/>
            <a:r>
              <a:rPr lang="en-US" sz="7200" dirty="0">
                <a:latin typeface="KG Eyes Wide Open" panose="02000506000000020004" pitchFamily="2" charset="0"/>
              </a:rPr>
              <a:t>Southern &amp; Eastern Asia’s</a:t>
            </a:r>
          </a:p>
        </p:txBody>
      </p:sp>
      <p:sp>
        <p:nvSpPr>
          <p:cNvPr id="16" name="TextBox 15"/>
          <p:cNvSpPr txBox="1"/>
          <p:nvPr/>
        </p:nvSpPr>
        <p:spPr>
          <a:xfrm>
            <a:off x="13448" y="1500309"/>
            <a:ext cx="9144000" cy="1323439"/>
          </a:xfrm>
          <a:prstGeom prst="rect">
            <a:avLst/>
          </a:prstGeom>
          <a:noFill/>
        </p:spPr>
        <p:txBody>
          <a:bodyPr wrap="square" rtlCol="0">
            <a:spAutoFit/>
          </a:bodyPr>
          <a:lstStyle/>
          <a:p>
            <a:pPr algn="ctr"/>
            <a:r>
              <a:rPr lang="en-US" sz="8000" dirty="0">
                <a:ln w="38100">
                  <a:solidFill>
                    <a:sysClr val="windowText" lastClr="000000"/>
                  </a:solidFill>
                </a:ln>
                <a:solidFill>
                  <a:schemeClr val="bg1"/>
                </a:solidFill>
                <a:latin typeface="KG HAPPY Solid" panose="02000000000000000000" pitchFamily="2" charset="0"/>
              </a:rPr>
              <a:t>GOVERNMENTS</a:t>
            </a:r>
          </a:p>
        </p:txBody>
      </p:sp>
      <p:pic>
        <p:nvPicPr>
          <p:cNvPr id="13" name="Picture 12"/>
          <p:cNvPicPr>
            <a:picLocks noChangeAspect="1"/>
          </p:cNvPicPr>
          <p:nvPr/>
        </p:nvPicPr>
        <p:blipFill>
          <a:blip r:embed="rId3"/>
          <a:stretch>
            <a:fillRect/>
          </a:stretch>
        </p:blipFill>
        <p:spPr>
          <a:xfrm>
            <a:off x="154641" y="3857356"/>
            <a:ext cx="2812506"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stretch>
            <a:fillRect/>
          </a:stretch>
        </p:blipFill>
        <p:spPr>
          <a:xfrm>
            <a:off x="1491606" y="5168013"/>
            <a:ext cx="2069573"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a:stretch>
            <a:fillRect/>
          </a:stretch>
        </p:blipFill>
        <p:spPr>
          <a:xfrm>
            <a:off x="6489831" y="3880171"/>
            <a:ext cx="2433571"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6"/>
          <a:stretch>
            <a:fillRect/>
          </a:stretch>
        </p:blipFill>
        <p:spPr>
          <a:xfrm rot="16200000">
            <a:off x="3512896" y="4158549"/>
            <a:ext cx="243118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stretch>
            <a:fillRect/>
          </a:stretch>
        </p:blipFill>
        <p:spPr>
          <a:xfrm>
            <a:off x="4624594" y="4867654"/>
            <a:ext cx="1220407"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8"/>
          <a:stretch>
            <a:fillRect/>
          </a:stretch>
        </p:blipFill>
        <p:spPr>
          <a:xfrm>
            <a:off x="6100311" y="4867654"/>
            <a:ext cx="2425148"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6615" y="4977451"/>
            <a:ext cx="1463040" cy="14630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2927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t>
            </a:r>
            <a:r>
              <a:rPr lang="en-US" sz="3200" b="1" dirty="0">
                <a:solidFill>
                  <a:sysClr val="windowText" lastClr="000000"/>
                </a:solidFill>
                <a:latin typeface="KG First Time In Forever" panose="02000506000000020003" pitchFamily="2" charset="0"/>
                <a:ea typeface="KBScaredStraight" panose="02000603000000000000" pitchFamily="2" charset="0"/>
              </a:rPr>
              <a:t>prime minister </a:t>
            </a:r>
            <a:r>
              <a:rPr lang="en-US" sz="3200" dirty="0">
                <a:solidFill>
                  <a:sysClr val="windowText" lastClr="000000"/>
                </a:solidFill>
                <a:latin typeface="KG First Time In Forever" panose="02000506000000020003" pitchFamily="2" charset="0"/>
                <a:ea typeface="KBScaredStraight" panose="02000603000000000000" pitchFamily="2" charset="0"/>
              </a:rPr>
              <a:t>is the chief executive of the national government that holds the most political power.</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t>
            </a:r>
            <a:r>
              <a:rPr lang="en-US" sz="3200" b="1" dirty="0">
                <a:solidFill>
                  <a:sysClr val="windowText" lastClr="000000"/>
                </a:solidFill>
                <a:latin typeface="KG First Time In Forever" panose="02000506000000020003" pitchFamily="2" charset="0"/>
                <a:ea typeface="KBScaredStraight" panose="02000603000000000000" pitchFamily="2" charset="0"/>
              </a:rPr>
              <a:t>president</a:t>
            </a:r>
            <a:r>
              <a:rPr lang="en-US" sz="3200" dirty="0">
                <a:solidFill>
                  <a:sysClr val="windowText" lastClr="000000"/>
                </a:solidFill>
                <a:latin typeface="KG First Time In Forever" panose="02000506000000020003" pitchFamily="2" charset="0"/>
                <a:ea typeface="KBScaredStraight" panose="02000603000000000000" pitchFamily="2" charset="0"/>
              </a:rPr>
              <a:t> is the head of state who performs mostly ceremonial duties and holds little political power.</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71610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Narendra Modi</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India’s Prime Minister</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127" y="764651"/>
            <a:ext cx="4788131"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27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Pranab Mukherjee</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India’s Prime Minister</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471" y="912986"/>
            <a:ext cx="4253046" cy="539496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6207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prime minister is elected by members in parliament from the majority party.</a:t>
            </a:r>
          </a:p>
          <a:p>
            <a:pPr marL="1028686" lvl="1"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Citizens elect members of parliament, and then the members vote for prime minister.</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president is </a:t>
            </a:r>
            <a:r>
              <a:rPr lang="en-US" sz="2800" dirty="0">
                <a:latin typeface="KG First Time In Forever" panose="02000506000000020003" pitchFamily="2" charset="0"/>
                <a:ea typeface="KBScaredStraight" panose="02000603000000000000" pitchFamily="2" charset="0"/>
              </a:rPr>
              <a:t>elected by an electoral college consisting of elected members of Parliament and the legislatures of the states.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144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940088"/>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India’s bicameral legislature is called the Sansad (parliament).</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two houses are called the Council of States and the House of the People.</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Membership in the Council of States is chosen by assemblies in India’s states.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Indians age 18 and older elect all but two members of the House of the People; the president appoints the final two members.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55849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53" r="1252"/>
          <a:stretch/>
        </p:blipFill>
        <p:spPr>
          <a:xfrm>
            <a:off x="457194" y="523220"/>
            <a:ext cx="8229600" cy="5991504"/>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37892" y="-14662"/>
            <a:ext cx="9419771" cy="523220"/>
          </a:xfrm>
          <a:prstGeom prst="rect">
            <a:avLst/>
          </a:prstGeom>
          <a:noFill/>
        </p:spPr>
        <p:txBody>
          <a:bodyPr wrap="square" rtlCol="0">
            <a:spAutoFit/>
          </a:bodyPr>
          <a:lstStyle/>
          <a:p>
            <a:pPr algn="ctr"/>
            <a:r>
              <a:rPr lang="en-US" sz="2800" dirty="0">
                <a:latin typeface="KG First Time In Forever" panose="02000506000000020003" pitchFamily="2" charset="0"/>
                <a:ea typeface="KBScaredStraight" panose="02000603000000000000" pitchFamily="2" charset="0"/>
              </a:rPr>
              <a:t>Sansad Bhavan – India’s Parliament Building</a:t>
            </a:r>
          </a:p>
        </p:txBody>
      </p:sp>
    </p:spTree>
    <p:extLst>
      <p:ext uri="{BB962C8B-B14F-4D97-AF65-F5344CB8AC3E}">
        <p14:creationId xmlns:p14="http://schemas.microsoft.com/office/powerpoint/2010/main" val="345286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3" y="144998"/>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Inside the House of the People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04" y="940079"/>
            <a:ext cx="8197578"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5806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624" y="0"/>
            <a:ext cx="815402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491691"/>
            <a:ext cx="7798777" cy="3539430"/>
          </a:xfrm>
          <a:prstGeom prst="rect">
            <a:avLst/>
          </a:prstGeom>
          <a:noFill/>
        </p:spPr>
        <p:txBody>
          <a:bodyPr wrap="square" rtlCol="0">
            <a:spAutoFit/>
          </a:bodyPr>
          <a:lstStyle/>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In India’s parliamentary democracy, citizens elect members to the House of the People.</a:t>
            </a:r>
          </a:p>
          <a:p>
            <a:pPr marL="457200"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members of Parliament then elect a leader from the majority party in the Sansad.</a:t>
            </a:r>
          </a:p>
          <a:p>
            <a:pPr marL="457200"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prime minister works with or through the legislature.</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93925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524315"/>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Indian Constitution of 1950 granted many rights and personal freedoms to Indian citizens.</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India’s Constitution also guarantees equality for women.</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All Indians over the age of 18 are guaranteed the right to vote.</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644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031873"/>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Indians also have freedom of speech, freedom of religion, freedom of assembly, and many other freedoms similar to those in the US and European democracies.</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They are also given the right to conserve their language and culture.</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4279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53374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endParaRPr lang="en-US" sz="3600" dirty="0"/>
          </a:p>
          <a:p>
            <a:r>
              <a:rPr lang="en-US" sz="2800" b="1" dirty="0">
                <a:latin typeface="KG First Time In Forever" panose="02000506000000020003" pitchFamily="2" charset="0"/>
                <a:ea typeface="KBScaredStraight" panose="02000603000000000000" pitchFamily="2" charset="0"/>
              </a:rPr>
              <a:t>SS7CG4 Compare and contrast various forms of government. </a:t>
            </a:r>
          </a:p>
          <a:p>
            <a:pPr marL="514350" indent="-514350">
              <a:buAutoNum type="alphaLcPeriod"/>
            </a:pPr>
            <a:r>
              <a:rPr lang="en-US" sz="2800" dirty="0">
                <a:latin typeface="KG First Time In Forever" panose="02000506000000020003" pitchFamily="2" charset="0"/>
                <a:ea typeface="KBScaredStraight" panose="02000603000000000000" pitchFamily="2" charset="0"/>
              </a:rPr>
              <a:t>Explain the role of citizen participation in autocratic and democratic governments [i.e. explain the role of citizens in choosing the leaders of China (communist state), Japan (parliamentary democracy), North Korea (autocracy), South Korea (presidential democracy), and India (parliamentary democracy)]. </a:t>
            </a:r>
          </a:p>
          <a:p>
            <a:pPr marL="514350" indent="-514350">
              <a:buAutoNum type="alphaLcPeriod"/>
            </a:pPr>
            <a:r>
              <a:rPr lang="en-US" sz="2800" dirty="0">
                <a:latin typeface="KG First Time In Forever" panose="02000506000000020003" pitchFamily="2" charset="0"/>
                <a:ea typeface="KBScaredStraight" panose="02000603000000000000" pitchFamily="2" charset="0"/>
              </a:rPr>
              <a:t>Describe the two predominant forms of democratic governments: parliamentary and presidential.</a:t>
            </a:r>
            <a:endParaRPr lang="en-US" sz="28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20109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4" y="105460"/>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Voting Lines in Delhi</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5" y="873684"/>
            <a:ext cx="8344335"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924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2431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India, there are some discrimination complaints that arise from traditional practices.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Elements of India’s former caste system still remain in some parts of the country, and the way of life for “untouchable” workers is still very difficult. </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642869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1982507" y="1913359"/>
            <a:ext cx="5276124" cy="1838965"/>
          </a:xfrm>
          <a:prstGeom prst="rect">
            <a:avLst/>
          </a:prstGeom>
          <a:noFill/>
        </p:spPr>
        <p:txBody>
          <a:bodyPr wrap="none" lIns="68580" tIns="34290" rIns="68580" bIns="34290">
            <a:spAutoFit/>
          </a:bodyPr>
          <a:lstStyle/>
          <a:p>
            <a:pPr algn="ctr"/>
            <a:r>
              <a:rPr lang="en-US" sz="115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JAPAN</a:t>
            </a:r>
          </a:p>
        </p:txBody>
      </p:sp>
      <p:sp>
        <p:nvSpPr>
          <p:cNvPr id="11" name="TextBox 10"/>
          <p:cNvSpPr txBox="1"/>
          <p:nvPr/>
        </p:nvSpPr>
        <p:spPr>
          <a:xfrm>
            <a:off x="1376204" y="3752324"/>
            <a:ext cx="6488723" cy="1938992"/>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Parliamentary Democracy</a:t>
            </a:r>
          </a:p>
        </p:txBody>
      </p:sp>
    </p:spTree>
    <p:extLst>
      <p:ext uri="{BB962C8B-B14F-4D97-AF65-F5344CB8AC3E}">
        <p14:creationId xmlns:p14="http://schemas.microsoft.com/office/powerpoint/2010/main" val="3926318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4" y="342900"/>
            <a:ext cx="8229600" cy="617220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457193" y="352358"/>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Japan’s Diet Building in Tokyo</a:t>
            </a:r>
          </a:p>
        </p:txBody>
      </p:sp>
    </p:spTree>
    <p:extLst>
      <p:ext uri="{BB962C8B-B14F-4D97-AF65-F5344CB8AC3E}">
        <p14:creationId xmlns:p14="http://schemas.microsoft.com/office/powerpoint/2010/main" val="377719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3539430"/>
          </a:xfrm>
          <a:prstGeom prst="rect">
            <a:avLst/>
          </a:prstGeom>
          <a:noFill/>
        </p:spPr>
        <p:txBody>
          <a:bodyPr wrap="square" rtlCol="0">
            <a:spAutoFit/>
          </a:bodyPr>
          <a:lstStyle/>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Japan’s</a:t>
            </a:r>
            <a:r>
              <a:rPr lang="en-US" sz="3200" b="1" dirty="0">
                <a:latin typeface="KG First Time In Forever" panose="02000506000000020003" pitchFamily="2" charset="0"/>
                <a:ea typeface="KBScaredStraight" panose="02000603000000000000" pitchFamily="2" charset="0"/>
              </a:rPr>
              <a:t> emperor</a:t>
            </a:r>
            <a:r>
              <a:rPr lang="en-US" sz="3200" dirty="0">
                <a:latin typeface="KG First Time In Forever" panose="02000506000000020003" pitchFamily="2" charset="0"/>
                <a:ea typeface="KBScaredStraight" panose="02000603000000000000" pitchFamily="2" charset="0"/>
              </a:rPr>
              <a:t> is ceremonial position (head of state) that holds no political power. </a:t>
            </a:r>
          </a:p>
          <a:p>
            <a:pPr>
              <a:defRP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a:t>
            </a:r>
            <a:r>
              <a:rPr lang="en-US" sz="3200" b="1" dirty="0">
                <a:latin typeface="KG First Time In Forever" panose="02000506000000020003" pitchFamily="2" charset="0"/>
                <a:ea typeface="KBScaredStraight" panose="02000603000000000000" pitchFamily="2" charset="0"/>
              </a:rPr>
              <a:t>prime minister</a:t>
            </a:r>
            <a:r>
              <a:rPr lang="en-US" sz="3200" dirty="0">
                <a:latin typeface="KG First Time In Forever" panose="02000506000000020003" pitchFamily="2" charset="0"/>
                <a:ea typeface="KBScaredStraight" panose="02000603000000000000" pitchFamily="2" charset="0"/>
              </a:rPr>
              <a:t> is the chief executive who holds the most political power.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04442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70309" y="2576607"/>
            <a:ext cx="7798777" cy="409342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emperor is a position that is inherited through family line.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prime minister </a:t>
            </a:r>
            <a:r>
              <a:rPr lang="en-US" sz="3200" dirty="0">
                <a:latin typeface="KG First Time In Forever" panose="02000506000000020003" pitchFamily="2" charset="0"/>
                <a:ea typeface="KBScaredStraight" panose="02000603000000000000" pitchFamily="2" charset="0"/>
              </a:rPr>
              <a:t>the leader of the majority party in Japan’s parliament (indirectly elected by the Japanese people).</a:t>
            </a: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46099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278094"/>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Japan’s bicameral legislature is called the Diet (parliament).</a:t>
            </a:r>
          </a:p>
          <a:p>
            <a:pPr marL="571486" indent="-571486">
              <a:buFont typeface="Arial" panose="020B0604020202020204" pitchFamily="34" charset="0"/>
              <a:buChar char="•"/>
            </a:pPr>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two houses are called the House of Councillors and the House of Representatives.</a:t>
            </a:r>
          </a:p>
          <a:p>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Japanese citizens age 18 and older elect members of both houses.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57924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50" y="457200"/>
            <a:ext cx="7924800" cy="5943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1513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624" y="0"/>
            <a:ext cx="815402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95520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Japan’s parliamentary democracy is structured very much like that in the United Kingdom.</a:t>
            </a:r>
          </a:p>
          <a:p>
            <a:pPr marL="457200" indent="-4572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Japanese citizens elect members of parliament.</a:t>
            </a:r>
          </a:p>
          <a:p>
            <a:pPr marL="457200"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Several political parties are represented in parliament, and the leader of the majority party becomes the prime minister.</a:t>
            </a: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2124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031873"/>
          </a:xfrm>
          <a:prstGeom prst="rect">
            <a:avLst/>
          </a:prstGeom>
          <a:noFill/>
        </p:spPr>
        <p:txBody>
          <a:bodyPr wrap="square" rtlCol="0">
            <a:spAutoFit/>
          </a:bodyPr>
          <a:lstStyle/>
          <a:p>
            <a:pPr marL="342900" indent="-3429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In Japan, citizens age 18 and older can vote in elections.</a:t>
            </a:r>
          </a:p>
          <a:p>
            <a:pPr marL="342900" indent="-3429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Japan’s constitution of 1947 established rights and personal freedoms for Japan’s citizens, including freedom of speech and religion, equal rights for women, and equal education for all.</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7929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496044" y="2960418"/>
            <a:ext cx="8151912"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GOVERNMENTS</a:t>
            </a:r>
          </a:p>
        </p:txBody>
      </p:sp>
      <p:sp>
        <p:nvSpPr>
          <p:cNvPr id="11" name="TextBox 10"/>
          <p:cNvSpPr txBox="1"/>
          <p:nvPr/>
        </p:nvSpPr>
        <p:spPr>
          <a:xfrm>
            <a:off x="496044" y="2034111"/>
            <a:ext cx="8151912" cy="1107996"/>
          </a:xfrm>
          <a:prstGeom prst="rect">
            <a:avLst/>
          </a:prstGeom>
          <a:noFill/>
        </p:spPr>
        <p:txBody>
          <a:bodyPr wrap="square" rtlCol="0">
            <a:spAutoFit/>
          </a:bodyPr>
          <a:lstStyle/>
          <a:p>
            <a:pPr algn="ctr"/>
            <a:r>
              <a:rPr lang="en-US" sz="6600" dirty="0">
                <a:latin typeface="KG Eyes Wide Open" panose="02000506000000020004" pitchFamily="2" charset="0"/>
                <a:ea typeface="KBScaredStraight" panose="02000603000000000000" pitchFamily="2" charset="0"/>
              </a:rPr>
              <a:t>Southern &amp; Eastern Asia’s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625" y="5187081"/>
            <a:ext cx="1463040" cy="14630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16933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4" y="105460"/>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Voting in Tokyo</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1" y="942975"/>
            <a:ext cx="731520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6149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2062103"/>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Even though Japan’s government has come a long way, it is still sometimes faulted for not providing enough opportunities for young people.</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56519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10895" y="2451968"/>
            <a:ext cx="7419340"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SOUTH KOREA</a:t>
            </a:r>
          </a:p>
        </p:txBody>
      </p:sp>
      <p:sp>
        <p:nvSpPr>
          <p:cNvPr id="11" name="TextBox 10"/>
          <p:cNvSpPr txBox="1"/>
          <p:nvPr/>
        </p:nvSpPr>
        <p:spPr>
          <a:xfrm>
            <a:off x="1376204" y="3752324"/>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Presidential Democracy</a:t>
            </a:r>
          </a:p>
        </p:txBody>
      </p:sp>
    </p:spTree>
    <p:extLst>
      <p:ext uri="{BB962C8B-B14F-4D97-AF65-F5344CB8AC3E}">
        <p14:creationId xmlns:p14="http://schemas.microsoft.com/office/powerpoint/2010/main" val="1044562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09342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the early 1900s, the Republic of Korea was a military dictatorship.</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country has come a long way and is now a presidential democracy that supports individual rights and freedoms.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618666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4" y="474722"/>
            <a:ext cx="8229600" cy="617220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457193" y="-81310"/>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South Korea’s National Assembly Building</a:t>
            </a:r>
          </a:p>
        </p:txBody>
      </p:sp>
    </p:spTree>
    <p:extLst>
      <p:ext uri="{BB962C8B-B14F-4D97-AF65-F5344CB8AC3E}">
        <p14:creationId xmlns:p14="http://schemas.microsoft.com/office/powerpoint/2010/main" val="1830999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2431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South Korea’s unicameral legislature is called the National Assembly.</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About one-sixth of the legislature is chosen to represent national interests without going through an election.</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rest of the members are elected by South Koreans ages 19 and up.</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88379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457192" y="143814"/>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South Korea’s National Assembly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13" y="911152"/>
            <a:ext cx="8595360" cy="551822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8362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72643" y="0"/>
            <a:ext cx="6749988"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Presidential</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South Korea has a presidential democracy.</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Citizens directly elect the president.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executive branch works independently of the legislative branch.</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3737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85871"/>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South Koreans directly elect a president to serve as head of state.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president then appoints a prime minister (subject to confirmation by the National Assembly) to be the chief executive of government. </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05197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1" y="-104418"/>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Moon Jae-in</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South Korea’s President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141" y="818912"/>
            <a:ext cx="3915694"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5189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47" y="0"/>
            <a:ext cx="748737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Let’s Review</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247864"/>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How do citizens participate in government?</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b="1" dirty="0">
                <a:solidFill>
                  <a:sysClr val="windowText" lastClr="000000"/>
                </a:solidFill>
                <a:latin typeface="KG First Time In Forever" panose="02000506000000020003" pitchFamily="2" charset="0"/>
                <a:ea typeface="KBScaredStraight" panose="02000603000000000000" pitchFamily="2" charset="0"/>
              </a:rPr>
              <a:t>AUTOCRACY</a:t>
            </a:r>
            <a:r>
              <a:rPr lang="en-US" sz="3000" dirty="0">
                <a:solidFill>
                  <a:sysClr val="windowText" lastClr="000000"/>
                </a:solidFill>
                <a:latin typeface="KG First Time In Forever" panose="02000506000000020003" pitchFamily="2" charset="0"/>
                <a:ea typeface="KBScaredStraight" panose="02000603000000000000" pitchFamily="2" charset="0"/>
              </a:rPr>
              <a:t>: citizens have a very limited role in government; one person has all of the power</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b="1" dirty="0">
                <a:solidFill>
                  <a:sysClr val="windowText" lastClr="000000"/>
                </a:solidFill>
                <a:latin typeface="KG First Time In Forever" panose="02000506000000020003" pitchFamily="2" charset="0"/>
                <a:ea typeface="KBScaredStraight" panose="02000603000000000000" pitchFamily="2" charset="0"/>
              </a:rPr>
              <a:t>DEMOCRACY</a:t>
            </a:r>
            <a:r>
              <a:rPr lang="en-US" sz="3000" dirty="0">
                <a:solidFill>
                  <a:sysClr val="windowText" lastClr="000000"/>
                </a:solidFill>
                <a:latin typeface="KG First Time In Forever" panose="02000506000000020003" pitchFamily="2" charset="0"/>
                <a:ea typeface="KBScaredStraight" panose="02000603000000000000" pitchFamily="2" charset="0"/>
              </a:rPr>
              <a:t>: </a:t>
            </a:r>
            <a:r>
              <a:rPr lang="en-US" sz="3000" dirty="0">
                <a:latin typeface="KG First Time In Forever" panose="02000506000000020003" pitchFamily="2" charset="0"/>
                <a:ea typeface="KBScaredStraight" panose="02000603000000000000" pitchFamily="2" charset="0"/>
              </a:rPr>
              <a:t>supreme power is vested in the people &amp; exercised by them directly or indirectly through a system of representation involving free elections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82263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South Korea’s Prime Minister</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Lee </a:t>
            </a:r>
            <a:r>
              <a:rPr lang="en-US" sz="5400" dirty="0" err="1">
                <a:latin typeface="KG Eyes Wide Open" panose="02000506000000020004" pitchFamily="2" charset="0"/>
                <a:ea typeface="KBScaredStraight" panose="02000603000000000000" pitchFamily="2" charset="0"/>
              </a:rPr>
              <a:t>Nak-yeon</a:t>
            </a:r>
            <a:endParaRPr lang="en-US" sz="5400" dirty="0">
              <a:latin typeface="KG Eyes Wide Open" panose="02000506000000020004" pitchFamily="2" charset="0"/>
              <a:ea typeface="KBScaredStraight" panose="02000603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824"/>
          <a:stretch/>
        </p:blipFill>
        <p:spPr>
          <a:xfrm>
            <a:off x="1814813" y="923330"/>
            <a:ext cx="5514361" cy="53035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5611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401205"/>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Citizens age 19 and older are free to vote or run for office.</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South Koreans have a lot more influence over the government today than they did a couple decades ago.</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South Korea’s constitution guarantees basic freedoms of speech, religion, the press, assembly, etc.</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53314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832092"/>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Unfortunately, freedoms for South Korea’s citizens are not absolute.</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government considers it a crime to express sympathy with North Korea.</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government also censors songs, books, and plays that are written in Japanese.</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Also, workers from other Asian countries face discrimination in South Korea.</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4501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28600" y="912590"/>
            <a:ext cx="8686800" cy="5029200"/>
          </a:xfrm>
          <a:prstGeom prst="rect">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57200" y="1141190"/>
            <a:ext cx="8229600" cy="4572000"/>
          </a:xfrm>
          <a:prstGeom prst="rect">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709245" y="2386047"/>
            <a:ext cx="7725513"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AUTOCRACIES:</a:t>
            </a:r>
          </a:p>
        </p:txBody>
      </p:sp>
      <p:sp>
        <p:nvSpPr>
          <p:cNvPr id="11" name="TextBox 10"/>
          <p:cNvSpPr txBox="1"/>
          <p:nvPr/>
        </p:nvSpPr>
        <p:spPr>
          <a:xfrm>
            <a:off x="457200" y="3752324"/>
            <a:ext cx="8229600"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North Korea and China</a:t>
            </a:r>
          </a:p>
        </p:txBody>
      </p:sp>
    </p:spTree>
    <p:extLst>
      <p:ext uri="{BB962C8B-B14F-4D97-AF65-F5344CB8AC3E}">
        <p14:creationId xmlns:p14="http://schemas.microsoft.com/office/powerpoint/2010/main" val="3357128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63182" y="0"/>
            <a:ext cx="6768904"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Autocracy</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016758"/>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Autocratic governments rule in North Korea and China.</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Government officials make decisions without any input from citizens.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people do not have the option of changing the government through elections.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Citizens’ rights, such as free speech and right to assemble, are restricted by the government.</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2646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829944" y="2451968"/>
            <a:ext cx="7581243"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NORTH KOREA</a:t>
            </a:r>
          </a:p>
        </p:txBody>
      </p:sp>
      <p:sp>
        <p:nvSpPr>
          <p:cNvPr id="11" name="TextBox 10"/>
          <p:cNvSpPr txBox="1"/>
          <p:nvPr/>
        </p:nvSpPr>
        <p:spPr>
          <a:xfrm>
            <a:off x="1376204" y="3752324"/>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Autocracy</a:t>
            </a:r>
          </a:p>
        </p:txBody>
      </p:sp>
    </p:spTree>
    <p:extLst>
      <p:ext uri="{BB962C8B-B14F-4D97-AF65-F5344CB8AC3E}">
        <p14:creationId xmlns:p14="http://schemas.microsoft.com/office/powerpoint/2010/main" val="3853547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262979"/>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North Korea has a centralized government that is under the control of the communist Korean Workers’ Party.</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All government officials belong to the KWP.</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Since the country’s creation in 1948, it has been ruled by the Kim dynasty.</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exact structure of power is somewhat unclear, but the military supreme commander holds the most influence.</a:t>
            </a:r>
            <a:endParaRPr lang="en-US" sz="28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14857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2" y="-14662"/>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Supreme People’s Assembly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19" y="637401"/>
            <a:ext cx="8018347" cy="5943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8648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570756"/>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Citizens vote for a Supreme People’s Assembly, which serves as the legislature.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Supreme People’s Assembly usually only meets twice a year and it mostly ratifies decisions already made by the KWP.</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90637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2" y="-14662"/>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Supreme People’s Assembly</a:t>
            </a:r>
          </a:p>
        </p:txBody>
      </p:sp>
      <p:pic>
        <p:nvPicPr>
          <p:cNvPr id="8" name="Picture 7"/>
          <p:cNvPicPr>
            <a:picLocks noChangeAspect="1"/>
          </p:cNvPicPr>
          <p:nvPr/>
        </p:nvPicPr>
        <p:blipFill>
          <a:blip r:embed="rId2"/>
          <a:stretch>
            <a:fillRect/>
          </a:stretch>
        </p:blipFill>
        <p:spPr>
          <a:xfrm>
            <a:off x="228593" y="803525"/>
            <a:ext cx="8686800" cy="577747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004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485629" y="0"/>
            <a:ext cx="8324010"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Governments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832092"/>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Southern and Eastern Asia has a number of democratic governments, as well as several autocratic governments.</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In the autocracies, the Communist states identify as republics, but give autocratic power to the Communist Party.</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For example, China and North Korea are both autocratic governments where state control is high and citizens’ rights are limited.</a:t>
            </a: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79014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262979"/>
          </a:xfrm>
          <a:prstGeom prst="rect">
            <a:avLst/>
          </a:prstGeom>
          <a:noFill/>
        </p:spPr>
        <p:txBody>
          <a:bodyPr wrap="square" rtlCol="0">
            <a:spAutoFit/>
          </a:bodyPr>
          <a:lstStyle/>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 military supreme leader is the highest office of the state.</a:t>
            </a:r>
          </a:p>
          <a:p>
            <a:pPr marL="571500" indent="-5715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North Korea also has a chief of state that serves as the head of state.</a:t>
            </a:r>
          </a:p>
          <a:p>
            <a:pPr marL="571500" indent="-5715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There is also a premier that leads the government and oversees the cabinet.</a:t>
            </a:r>
          </a:p>
          <a:p>
            <a:pPr marL="571500" indent="-5715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Both the premier and head of state must share power with the military supreme commander.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71358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Kim Jong-un</a:t>
            </a:r>
          </a:p>
        </p:txBody>
      </p:sp>
      <p:sp>
        <p:nvSpPr>
          <p:cNvPr id="12" name="TextBox 11"/>
          <p:cNvSpPr txBox="1"/>
          <p:nvPr/>
        </p:nvSpPr>
        <p:spPr>
          <a:xfrm>
            <a:off x="0" y="600067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North Korean Leader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00" y="1085850"/>
            <a:ext cx="7493000" cy="46863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125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military supreme commander appears to be a hereditary position that has been passed down through three generations.</a:t>
            </a:r>
            <a:endParaRPr lang="en-US" sz="36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Supreme People’s Assembly elects the chief of state and the premier.</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22000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63187" y="0"/>
            <a:ext cx="6768904"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Autocracy</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09342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Korean Workers’ Party is the center of North Korea’s government.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High-ranking KWP officials make decisions without answering to the citizens.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8664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4" y="931008"/>
            <a:ext cx="8412480" cy="4995984"/>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6382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3539430"/>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North Korean citizens can vote starting at age 17. </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Only the Korean Workers’ Party can select candidates in this autocracy, so citizens don’t really have much influence on the government.</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596892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01675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Rights such as freedom of religion, press, assembly, etc., are heavily restricted by the government.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North Korea has a serious lack of freedom of speech.</a:t>
            </a:r>
          </a:p>
          <a:p>
            <a:pPr marL="1028686" lvl="1"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There are only 3 TV channels (all government-owned), propaganda is announced from loudspeakers every morning, and there is no internet. </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922865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204" y="685800"/>
            <a:ext cx="5935579"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15176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52431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There is an extreme gap between the rich and poor in North Korea.</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More than half of the population are malnourished and live in extreme poverty.</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the 1990s, a huge famine struck and killed hundreds of thousands of people.</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570333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620" y="3055243"/>
            <a:ext cx="5452323" cy="3657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44206" y="145157"/>
            <a:ext cx="6075575" cy="37490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46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47" y="0"/>
            <a:ext cx="748737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Let’s Review</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817251"/>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ysClr val="windowText" lastClr="000000"/>
                </a:solidFill>
                <a:latin typeface="KG First Time In Forever" panose="02000506000000020003" pitchFamily="2" charset="0"/>
                <a:ea typeface="KBScaredStraight" panose="02000603000000000000" pitchFamily="2" charset="0"/>
              </a:rPr>
              <a:t>What are the two types of democratic governments?</a:t>
            </a:r>
          </a:p>
          <a:p>
            <a:pPr marL="457200" indent="-457200">
              <a:buFont typeface="Arial" panose="020B0604020202020204" pitchFamily="34" charset="0"/>
              <a:buChar char="•"/>
            </a:pPr>
            <a:endParaRPr lang="en-US" sz="16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700" b="1" dirty="0">
                <a:latin typeface="KG First Time In Forever" panose="02000506000000020003" pitchFamily="2" charset="0"/>
                <a:ea typeface="KBScaredStraight" panose="02000603000000000000" pitchFamily="2" charset="0"/>
              </a:rPr>
              <a:t>PARLIAMENTARY: </a:t>
            </a:r>
            <a:r>
              <a:rPr lang="en-US" sz="2700" dirty="0">
                <a:latin typeface="KG First Time In Forever" panose="02000506000000020003" pitchFamily="2" charset="0"/>
                <a:ea typeface="KBScaredStraight" panose="02000603000000000000" pitchFamily="2" charset="0"/>
              </a:rPr>
              <a:t>citizens elect members of Parliament, and then the members select the leader.</a:t>
            </a:r>
          </a:p>
          <a:p>
            <a:pPr marL="914400" lvl="1" indent="-457200">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The leader works with or through the legislature.</a:t>
            </a:r>
          </a:p>
          <a:p>
            <a:pPr marL="914400" lvl="1" indent="-457200">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700" b="1" dirty="0">
                <a:latin typeface="KG First Time In Forever" panose="02000506000000020003" pitchFamily="2" charset="0"/>
                <a:ea typeface="KBScaredStraight" panose="02000603000000000000" pitchFamily="2" charset="0"/>
              </a:rPr>
              <a:t>PRESIDENTIAL: </a:t>
            </a:r>
            <a:r>
              <a:rPr lang="en-US" sz="2700" dirty="0">
                <a:latin typeface="KG First Time In Forever" panose="02000506000000020003" pitchFamily="2" charset="0"/>
                <a:ea typeface="KBScaredStraight" panose="02000603000000000000" pitchFamily="2" charset="0"/>
              </a:rPr>
              <a:t>system of government in which the leader is constitutionally independent of the legislature.</a:t>
            </a:r>
          </a:p>
          <a:p>
            <a:pPr marL="914400" lvl="1" indent="-457200">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Citizens directly elect leader, who works separately from legislature.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39769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2077082" y="1913359"/>
            <a:ext cx="5086970" cy="1838965"/>
          </a:xfrm>
          <a:prstGeom prst="rect">
            <a:avLst/>
          </a:prstGeom>
          <a:noFill/>
        </p:spPr>
        <p:txBody>
          <a:bodyPr wrap="none" lIns="68580" tIns="34290" rIns="68580" bIns="34290">
            <a:spAutoFit/>
          </a:bodyPr>
          <a:lstStyle/>
          <a:p>
            <a:pPr algn="ctr"/>
            <a:r>
              <a:rPr lang="en-US" sz="115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CHINA</a:t>
            </a:r>
          </a:p>
        </p:txBody>
      </p:sp>
      <p:sp>
        <p:nvSpPr>
          <p:cNvPr id="11" name="TextBox 10"/>
          <p:cNvSpPr txBox="1"/>
          <p:nvPr/>
        </p:nvSpPr>
        <p:spPr>
          <a:xfrm>
            <a:off x="1376204" y="3752324"/>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Communist State</a:t>
            </a:r>
          </a:p>
        </p:txBody>
      </p:sp>
    </p:spTree>
    <p:extLst>
      <p:ext uri="{BB962C8B-B14F-4D97-AF65-F5344CB8AC3E}">
        <p14:creationId xmlns:p14="http://schemas.microsoft.com/office/powerpoint/2010/main" val="181045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0" y="420180"/>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Great Hall of the People in Beijing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4" y="1255427"/>
            <a:ext cx="8686800" cy="477828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6113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031873"/>
          </a:xfrm>
          <a:prstGeom prst="rect">
            <a:avLst/>
          </a:prstGeom>
          <a:noFill/>
        </p:spPr>
        <p:txBody>
          <a:bodyPr wrap="square" rtlCol="0">
            <a:spAutoFit/>
          </a:bodyPr>
          <a:lstStyle/>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China has a </a:t>
            </a:r>
            <a:r>
              <a:rPr lang="en-US" sz="3200" b="1" dirty="0">
                <a:latin typeface="KG First Time In Forever" panose="02000506000000020003" pitchFamily="2" charset="0"/>
                <a:ea typeface="KBScaredStraight" panose="02000603000000000000" pitchFamily="2" charset="0"/>
              </a:rPr>
              <a:t>president</a:t>
            </a:r>
            <a:r>
              <a:rPr lang="en-US" sz="3200" dirty="0">
                <a:latin typeface="KG First Time In Forever" panose="02000506000000020003" pitchFamily="2" charset="0"/>
                <a:ea typeface="KBScaredStraight" panose="02000603000000000000" pitchFamily="2" charset="0"/>
              </a:rPr>
              <a:t>, who serves as the head of state. This is largely a ceremonial office that holds little political power.</a:t>
            </a:r>
          </a:p>
          <a:p>
            <a:pPr marL="571500" indent="-5715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a:t>
            </a:r>
            <a:r>
              <a:rPr lang="en-US" sz="3200" b="1" dirty="0">
                <a:latin typeface="KG First Time In Forever" panose="02000506000000020003" pitchFamily="2" charset="0"/>
                <a:ea typeface="KBScaredStraight" panose="02000603000000000000" pitchFamily="2" charset="0"/>
              </a:rPr>
              <a:t> premier </a:t>
            </a:r>
            <a:r>
              <a:rPr lang="en-US" sz="3200" dirty="0">
                <a:latin typeface="KG First Time In Forever" panose="02000506000000020003" pitchFamily="2" charset="0"/>
                <a:ea typeface="KBScaredStraight" panose="02000603000000000000" pitchFamily="2" charset="0"/>
              </a:rPr>
              <a:t>is the chief executive and is the highest</a:t>
            </a:r>
            <a:r>
              <a:rPr lang="en-US" sz="3200" b="1" dirty="0">
                <a:latin typeface="KG First Time In Forever" panose="02000506000000020003" pitchFamily="2" charset="0"/>
                <a:ea typeface="KBScaredStraight" panose="02000603000000000000" pitchFamily="2" charset="0"/>
              </a:rPr>
              <a:t> </a:t>
            </a:r>
            <a:r>
              <a:rPr lang="en-US" sz="3200" dirty="0">
                <a:latin typeface="KG First Time In Forever" panose="02000506000000020003" pitchFamily="2" charset="0"/>
                <a:ea typeface="KBScaredStraight" panose="02000603000000000000" pitchFamily="2" charset="0"/>
              </a:rPr>
              <a:t>ranking administrative official in China’s government.</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223602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China’s President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182" y="783311"/>
            <a:ext cx="4437529" cy="548640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Xi Jinping</a:t>
            </a:r>
          </a:p>
        </p:txBody>
      </p:sp>
    </p:spTree>
    <p:extLst>
      <p:ext uri="{BB962C8B-B14F-4D97-AF65-F5344CB8AC3E}">
        <p14:creationId xmlns:p14="http://schemas.microsoft.com/office/powerpoint/2010/main" val="3418978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2" name="TextBox 11"/>
          <p:cNvSpPr txBox="1"/>
          <p:nvPr/>
        </p:nvSpPr>
        <p:spPr>
          <a:xfrm>
            <a:off x="0" y="626971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China’s Premier</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25269"/>
            <a:ext cx="4572000" cy="5486400"/>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 y="0"/>
            <a:ext cx="9143999" cy="923330"/>
          </a:xfrm>
          <a:prstGeom prst="rect">
            <a:avLst/>
          </a:prstGeom>
          <a:noFill/>
        </p:spPr>
        <p:txBody>
          <a:bodyPr wrap="square" rtlCol="0">
            <a:spAutoFit/>
          </a:bodyPr>
          <a:lstStyle/>
          <a:p>
            <a:pPr algn="ctr"/>
            <a:r>
              <a:rPr lang="en-US" sz="5400" dirty="0">
                <a:latin typeface="KG Eyes Wide Open" panose="02000506000000020004" pitchFamily="2" charset="0"/>
                <a:ea typeface="KBScaredStraight" panose="02000603000000000000" pitchFamily="2" charset="0"/>
              </a:rPr>
              <a:t>Li Keqiang</a:t>
            </a:r>
          </a:p>
        </p:txBody>
      </p:sp>
    </p:spTree>
    <p:extLst>
      <p:ext uri="{BB962C8B-B14F-4D97-AF65-F5344CB8AC3E}">
        <p14:creationId xmlns:p14="http://schemas.microsoft.com/office/powerpoint/2010/main" val="18610490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2554545"/>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China’s legislature elects the president.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president nominates someone to be the premier, and the legislature confirms him or her.</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99431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001643"/>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National People’s Congress is the country’s unicameral legislature.</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Citizens 18 and over can vote in elections; however, only members of the Chinese Communist Party can be candidates in this Communist state.</a:t>
            </a:r>
          </a:p>
          <a:p>
            <a:pPr marL="457200" indent="-457200">
              <a:buFont typeface="Arial" panose="020B0604020202020204" pitchFamily="34" charset="0"/>
              <a:buChar char="•"/>
            </a:pPr>
            <a:endParaRPr lang="en-US" sz="1200" dirty="0">
              <a:latin typeface="KG First Time In Forever" panose="02000506000000020003" pitchFamily="2" charset="0"/>
              <a:ea typeface="KBScaredStraight" panose="02000603000000000000" pitchFamily="2" charset="0"/>
            </a:endParaRPr>
          </a:p>
          <a:p>
            <a:pPr marL="914400" lvl="1" indent="-457200">
              <a:buFont typeface="Arial" panose="020B0604020202020204" pitchFamily="34" charset="0"/>
              <a:buChar char="•"/>
            </a:pPr>
            <a:endParaRPr lang="en-US" sz="1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Candidates are selected and approved by the government before the people can vote for them.</a:t>
            </a:r>
          </a:p>
          <a:p>
            <a:pPr marL="457200" indent="-4572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a:latin typeface="KBScaredStraight" panose="02000603000000000000" pitchFamily="2" charset="0"/>
                <a:ea typeface="KBScaredStraight" panose="02000603000000000000" pitchFamily="2" charset="0"/>
              </a:rPr>
              <a:t>Members serve five-year terms.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599568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Box 7"/>
          <p:cNvSpPr txBox="1"/>
          <p:nvPr/>
        </p:nvSpPr>
        <p:spPr>
          <a:xfrm>
            <a:off x="160468" y="17383"/>
            <a:ext cx="8778239" cy="1077218"/>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Great Hall of the People</a:t>
            </a:r>
          </a:p>
          <a:p>
            <a:pPr algn="ctr"/>
            <a:r>
              <a:rPr lang="en-US" sz="3200" dirty="0">
                <a:latin typeface="KG First Time In Forever" panose="02000506000000020003" pitchFamily="2" charset="0"/>
                <a:ea typeface="KBScaredStraight" panose="02000603000000000000" pitchFamily="2" charset="0"/>
              </a:rPr>
              <a:t>(National People’s Congress Resides Here)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88" y="1160522"/>
            <a:ext cx="7315200"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3528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2862322"/>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The National People’s Congress only meets for two weeks a year and mostly just approves decisions already made by the Communist Party.</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99776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5016758"/>
          </a:xfrm>
          <a:prstGeom prst="rect">
            <a:avLst/>
          </a:prstGeom>
          <a:noFill/>
        </p:spPr>
        <p:txBody>
          <a:bodyPr wrap="square" rtlCol="0">
            <a:spAutoFit/>
          </a:bodyPr>
          <a:lstStyle/>
          <a:p>
            <a:pPr marL="457200" indent="-457200">
              <a:buFont typeface="Arial" panose="020B0604020202020204" pitchFamily="34" charset="0"/>
              <a:buChar char="•"/>
            </a:pPr>
            <a:r>
              <a:rPr lang="en-US" sz="2600" dirty="0">
                <a:solidFill>
                  <a:sysClr val="windowText" lastClr="000000"/>
                </a:solidFill>
                <a:latin typeface="KG First Time In Forever" panose="02000506000000020003" pitchFamily="2" charset="0"/>
                <a:ea typeface="KBScaredStraight" panose="02000603000000000000" pitchFamily="2" charset="0"/>
              </a:rPr>
              <a:t>At this time, it is not possible for Chinese citizens to change their government through elections.</a:t>
            </a:r>
          </a:p>
          <a:p>
            <a:pPr marL="457200" indent="-457200">
              <a:buFont typeface="Arial" panose="020B0604020202020204" pitchFamily="34" charset="0"/>
              <a:buChar char="•"/>
            </a:pPr>
            <a:endParaRPr lang="en-US" sz="26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Even though the constitution gives every person over 18 the right to vote, these rights are mostly meaningless because they are only allowed to vote for members of the Chinese Communist Party.</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The government chooses the candidates and then dictates what they do once they are “elected”.</a:t>
            </a:r>
          </a:p>
          <a:p>
            <a:pPr marL="457200" indent="-4572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24311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28600" y="912590"/>
            <a:ext cx="8686800" cy="5029200"/>
          </a:xfrm>
          <a:prstGeom prst="rect">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457200" y="1141190"/>
            <a:ext cx="8229600" cy="4572000"/>
          </a:xfrm>
          <a:prstGeom prst="rect">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574591" y="2386047"/>
            <a:ext cx="7994817"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DEMOCRACIES:</a:t>
            </a:r>
          </a:p>
        </p:txBody>
      </p:sp>
      <p:sp>
        <p:nvSpPr>
          <p:cNvPr id="11" name="TextBox 10"/>
          <p:cNvSpPr txBox="1"/>
          <p:nvPr/>
        </p:nvSpPr>
        <p:spPr>
          <a:xfrm>
            <a:off x="457200" y="3752324"/>
            <a:ext cx="8229600"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India, Japan, &amp; South Korea</a:t>
            </a:r>
          </a:p>
        </p:txBody>
      </p:sp>
    </p:spTree>
    <p:extLst>
      <p:ext uri="{BB962C8B-B14F-4D97-AF65-F5344CB8AC3E}">
        <p14:creationId xmlns:p14="http://schemas.microsoft.com/office/powerpoint/2010/main" val="12539009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2" y="-14662"/>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Voting in China*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2" y="590958"/>
            <a:ext cx="7674022" cy="5120640"/>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76730" y="5812436"/>
            <a:ext cx="8990526" cy="954107"/>
          </a:xfrm>
          <a:prstGeom prst="rect">
            <a:avLst/>
          </a:prstGeom>
          <a:noFill/>
        </p:spPr>
        <p:txBody>
          <a:bodyPr wrap="square" rtlCol="0">
            <a:spAutoFit/>
          </a:bodyPr>
          <a:lstStyle/>
          <a:p>
            <a:pPr algn="ctr"/>
            <a:r>
              <a:rPr lang="en-US" sz="2800" dirty="0">
                <a:latin typeface="KG First Time In Forever" panose="02000506000000020003" pitchFamily="2" charset="0"/>
                <a:ea typeface="KBScaredStraight" panose="02000603000000000000" pitchFamily="2" charset="0"/>
              </a:rPr>
              <a:t>*Chinese Communist Party is the only legal party, and officially sanctioned candidates run unopposed.</a:t>
            </a:r>
          </a:p>
        </p:txBody>
      </p:sp>
    </p:spTree>
    <p:extLst>
      <p:ext uri="{BB962C8B-B14F-4D97-AF65-F5344CB8AC3E}">
        <p14:creationId xmlns:p14="http://schemas.microsoft.com/office/powerpoint/2010/main" val="3780294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2985433"/>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China’s communist government has a history of violating the personal freedoms of Chinese citizens by denying them basic rights such as freedom of speech and religion.</a:t>
            </a:r>
          </a:p>
          <a:p>
            <a:pPr marL="800100" lvl="1" indent="-342900">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93115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73" y="6663625"/>
            <a:ext cx="1989938"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0" y="48431"/>
            <a:ext cx="9144000" cy="1023357"/>
          </a:xfrm>
          <a:prstGeom prst="rect">
            <a:avLst/>
          </a:prstGeom>
          <a:noFill/>
        </p:spPr>
        <p:txBody>
          <a:bodyPr wrap="square" lIns="68580" tIns="34290" rIns="68580" bIns="34290">
            <a:spAutoFit/>
          </a:bodyPr>
          <a:lstStyle/>
          <a:p>
            <a:pPr algn="ctr"/>
            <a:r>
              <a:rPr lang="en-US" sz="32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Comparing SE Asian Governments</a:t>
            </a:r>
          </a:p>
          <a:p>
            <a:pPr algn="ctr"/>
            <a:endParaRPr lang="en-US" sz="28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220535" y="567804"/>
            <a:ext cx="8659907" cy="276999"/>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Complete the chart below after discussing the presentation.</a:t>
            </a:r>
          </a:p>
        </p:txBody>
      </p:sp>
      <p:graphicFrame>
        <p:nvGraphicFramePr>
          <p:cNvPr id="6" name="Table 5"/>
          <p:cNvGraphicFramePr>
            <a:graphicFrameLocks noGrp="1"/>
          </p:cNvGraphicFramePr>
          <p:nvPr>
            <p:extLst>
              <p:ext uri="{D42A27DB-BD31-4B8C-83A1-F6EECF244321}">
                <p14:modId xmlns:p14="http://schemas.microsoft.com/office/powerpoint/2010/main" val="2433868100"/>
              </p:ext>
            </p:extLst>
          </p:nvPr>
        </p:nvGraphicFramePr>
        <p:xfrm>
          <a:off x="131781" y="844803"/>
          <a:ext cx="8904641" cy="5818822"/>
        </p:xfrm>
        <a:graphic>
          <a:graphicData uri="http://schemas.openxmlformats.org/drawingml/2006/table">
            <a:tbl>
              <a:tblPr firstRow="1" bandRow="1">
                <a:tableStyleId>{5940675A-B579-460E-94D1-54222C63F5DA}</a:tableStyleId>
              </a:tblPr>
              <a:tblGrid>
                <a:gridCol w="1062051">
                  <a:extLst>
                    <a:ext uri="{9D8B030D-6E8A-4147-A177-3AD203B41FA5}">
                      <a16:colId xmlns:a16="http://schemas.microsoft.com/office/drawing/2014/main" val="20000"/>
                    </a:ext>
                  </a:extLst>
                </a:gridCol>
                <a:gridCol w="1243151">
                  <a:extLst>
                    <a:ext uri="{9D8B030D-6E8A-4147-A177-3AD203B41FA5}">
                      <a16:colId xmlns:a16="http://schemas.microsoft.com/office/drawing/2014/main" val="20001"/>
                    </a:ext>
                  </a:extLst>
                </a:gridCol>
                <a:gridCol w="1197107">
                  <a:extLst>
                    <a:ext uri="{9D8B030D-6E8A-4147-A177-3AD203B41FA5}">
                      <a16:colId xmlns:a16="http://schemas.microsoft.com/office/drawing/2014/main" val="20002"/>
                    </a:ext>
                  </a:extLst>
                </a:gridCol>
                <a:gridCol w="1289194">
                  <a:extLst>
                    <a:ext uri="{9D8B030D-6E8A-4147-A177-3AD203B41FA5}">
                      <a16:colId xmlns:a16="http://schemas.microsoft.com/office/drawing/2014/main" val="20003"/>
                    </a:ext>
                  </a:extLst>
                </a:gridCol>
                <a:gridCol w="1319888">
                  <a:extLst>
                    <a:ext uri="{9D8B030D-6E8A-4147-A177-3AD203B41FA5}">
                      <a16:colId xmlns:a16="http://schemas.microsoft.com/office/drawing/2014/main" val="20004"/>
                    </a:ext>
                  </a:extLst>
                </a:gridCol>
                <a:gridCol w="1396625">
                  <a:extLst>
                    <a:ext uri="{9D8B030D-6E8A-4147-A177-3AD203B41FA5}">
                      <a16:colId xmlns:a16="http://schemas.microsoft.com/office/drawing/2014/main" val="20005"/>
                    </a:ext>
                  </a:extLst>
                </a:gridCol>
                <a:gridCol w="1396625">
                  <a:extLst>
                    <a:ext uri="{9D8B030D-6E8A-4147-A177-3AD203B41FA5}">
                      <a16:colId xmlns:a16="http://schemas.microsoft.com/office/drawing/2014/main" val="20006"/>
                    </a:ext>
                  </a:extLst>
                </a:gridCol>
              </a:tblGrid>
              <a:tr h="583933">
                <a:tc>
                  <a:txBody>
                    <a:bodyPr/>
                    <a:lstStyle/>
                    <a:p>
                      <a:pPr algn="ctr"/>
                      <a:r>
                        <a:rPr lang="en-US" sz="1400" b="1" dirty="0">
                          <a:latin typeface="KG First Time In Forever" panose="02000506000000020003" pitchFamily="2" charset="0"/>
                        </a:rPr>
                        <a:t>Country</a:t>
                      </a:r>
                    </a:p>
                  </a:txBody>
                  <a:tcPr anchor="ctr"/>
                </a:tc>
                <a:tc>
                  <a:txBody>
                    <a:bodyPr/>
                    <a:lstStyle/>
                    <a:p>
                      <a:pPr algn="ctr"/>
                      <a:r>
                        <a:rPr lang="en-US" sz="1200" b="1" dirty="0">
                          <a:latin typeface="KG First Time In Forever" panose="02000506000000020003" pitchFamily="2" charset="0"/>
                        </a:rPr>
                        <a:t>Type of Government</a:t>
                      </a:r>
                    </a:p>
                  </a:txBody>
                  <a:tcPr anchor="ctr"/>
                </a:tc>
                <a:tc>
                  <a:txBody>
                    <a:bodyPr/>
                    <a:lstStyle/>
                    <a:p>
                      <a:pPr algn="ctr"/>
                      <a:r>
                        <a:rPr lang="en-US" sz="1200" b="1" dirty="0">
                          <a:latin typeface="KG First Time In Forever" panose="02000506000000020003" pitchFamily="2" charset="0"/>
                        </a:rPr>
                        <a:t>Executive</a:t>
                      </a:r>
                      <a:r>
                        <a:rPr lang="en-US" sz="1200" b="1" baseline="0" dirty="0">
                          <a:latin typeface="KG First Time In Forever" panose="02000506000000020003" pitchFamily="2" charset="0"/>
                        </a:rPr>
                        <a:t> Branch </a:t>
                      </a:r>
                      <a:endParaRPr lang="en-US" sz="1200" b="1" dirty="0">
                        <a:latin typeface="KG First Time In Forever" panose="02000506000000020003" pitchFamily="2" charset="0"/>
                      </a:endParaRPr>
                    </a:p>
                  </a:txBody>
                  <a:tcPr anchor="ctr"/>
                </a:tc>
                <a:tc>
                  <a:txBody>
                    <a:bodyPr/>
                    <a:lstStyle/>
                    <a:p>
                      <a:pPr algn="ctr"/>
                      <a:r>
                        <a:rPr lang="en-US" sz="1200" b="1" dirty="0">
                          <a:latin typeface="KG First Time In Forever" panose="02000506000000020003" pitchFamily="2" charset="0"/>
                        </a:rPr>
                        <a:t>How are leaders chosen?</a:t>
                      </a:r>
                    </a:p>
                  </a:txBody>
                  <a:tcPr anchor="ctr"/>
                </a:tc>
                <a:tc>
                  <a:txBody>
                    <a:bodyPr/>
                    <a:lstStyle/>
                    <a:p>
                      <a:pPr algn="ctr"/>
                      <a:r>
                        <a:rPr lang="en-US" sz="1200" b="1" dirty="0">
                          <a:latin typeface="KG First Time In Forever" panose="02000506000000020003" pitchFamily="2" charset="0"/>
                        </a:rPr>
                        <a:t>Legislative</a:t>
                      </a:r>
                      <a:r>
                        <a:rPr lang="en-US" sz="1200" b="1" baseline="0" dirty="0">
                          <a:latin typeface="KG First Time In Forever" panose="02000506000000020003" pitchFamily="2" charset="0"/>
                        </a:rPr>
                        <a:t> Branch</a:t>
                      </a:r>
                      <a:endParaRPr lang="en-US" sz="1200" b="1" dirty="0">
                        <a:latin typeface="KG First Time In Forever" panose="02000506000000020003" pitchFamily="2" charset="0"/>
                      </a:endParaRPr>
                    </a:p>
                  </a:txBody>
                  <a:tcPr anchor="ctr"/>
                </a:tc>
                <a:tc>
                  <a:txBody>
                    <a:bodyPr/>
                    <a:lstStyle/>
                    <a:p>
                      <a:pPr algn="ctr"/>
                      <a:r>
                        <a:rPr lang="en-US" sz="1200" b="1" dirty="0">
                          <a:latin typeface="KG First Time In Forever" panose="02000506000000020003" pitchFamily="2" charset="0"/>
                        </a:rPr>
                        <a:t>Role of</a:t>
                      </a:r>
                      <a:r>
                        <a:rPr lang="en-US" sz="1200" b="1" baseline="0" dirty="0">
                          <a:latin typeface="KG First Time In Forever" panose="02000506000000020003" pitchFamily="2" charset="0"/>
                        </a:rPr>
                        <a:t> Citizen</a:t>
                      </a:r>
                      <a:endParaRPr lang="en-US" sz="1200" b="1" dirty="0">
                        <a:latin typeface="KG First Time In Forever" panose="02000506000000020003" pitchFamily="2" charset="0"/>
                      </a:endParaRPr>
                    </a:p>
                  </a:txBody>
                  <a:tcPr anchor="ctr"/>
                </a:tc>
                <a:tc>
                  <a:txBody>
                    <a:bodyPr/>
                    <a:lstStyle/>
                    <a:p>
                      <a:pPr algn="ctr"/>
                      <a:r>
                        <a:rPr lang="en-US" sz="1200" b="1" dirty="0">
                          <a:latin typeface="KG First Time In Forever" panose="02000506000000020003" pitchFamily="2" charset="0"/>
                        </a:rPr>
                        <a:t>Background Info</a:t>
                      </a:r>
                      <a:r>
                        <a:rPr lang="en-US" sz="1200" b="1" baseline="0" dirty="0">
                          <a:latin typeface="KG First Time In Forever" panose="02000506000000020003" pitchFamily="2" charset="0"/>
                        </a:rPr>
                        <a:t> &amp; Struggles</a:t>
                      </a:r>
                      <a:endParaRPr lang="en-US" sz="1200" b="1" dirty="0">
                        <a:latin typeface="KG First Time In Forever" panose="02000506000000020003" pitchFamily="2" charset="0"/>
                      </a:endParaRPr>
                    </a:p>
                  </a:txBody>
                  <a:tcPr anchor="ctr"/>
                </a:tc>
                <a:extLst>
                  <a:ext uri="{0D108BD9-81ED-4DB2-BD59-A6C34878D82A}">
                    <a16:rowId xmlns:a16="http://schemas.microsoft.com/office/drawing/2014/main" val="10000"/>
                  </a:ext>
                </a:extLst>
              </a:tr>
              <a:tr h="1744963">
                <a:tc>
                  <a:txBody>
                    <a:bodyPr/>
                    <a:lstStyle/>
                    <a:p>
                      <a:pPr algn="ctr"/>
                      <a:r>
                        <a:rPr lang="en-US" sz="2800" b="0" dirty="0">
                          <a:latin typeface="KG Eyes Wide Open" panose="02000506000000020004" pitchFamily="2" charset="0"/>
                        </a:rPr>
                        <a:t>India</a:t>
                      </a:r>
                    </a:p>
                  </a:txBody>
                  <a:tcPr vert="vert270" anchor="ct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01"/>
                  </a:ext>
                </a:extLst>
              </a:tr>
              <a:tr h="1744963">
                <a:tc>
                  <a:txBody>
                    <a:bodyPr/>
                    <a:lstStyle/>
                    <a:p>
                      <a:pPr algn="ctr"/>
                      <a:r>
                        <a:rPr lang="en-US" sz="2800" b="0" dirty="0">
                          <a:latin typeface="KG Eyes Wide Open" panose="02000506000000020004" pitchFamily="2" charset="0"/>
                        </a:rPr>
                        <a:t>Japan</a:t>
                      </a:r>
                    </a:p>
                  </a:txBody>
                  <a:tcPr vert="vert270" anchor="ct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02"/>
                  </a:ext>
                </a:extLst>
              </a:tr>
              <a:tr h="1744963">
                <a:tc>
                  <a:txBody>
                    <a:bodyPr/>
                    <a:lstStyle/>
                    <a:p>
                      <a:pPr algn="ctr"/>
                      <a:r>
                        <a:rPr lang="en-US" sz="2800" b="0" dirty="0">
                          <a:latin typeface="KG Eyes Wide Open" panose="02000506000000020004" pitchFamily="2" charset="0"/>
                        </a:rPr>
                        <a:t>South</a:t>
                      </a:r>
                      <a:r>
                        <a:rPr lang="en-US" sz="2800" b="0" baseline="0" dirty="0">
                          <a:latin typeface="KG Eyes Wide Open" panose="02000506000000020004" pitchFamily="2" charset="0"/>
                        </a:rPr>
                        <a:t> Korea</a:t>
                      </a:r>
                      <a:endParaRPr lang="en-US" sz="2800" b="0" dirty="0">
                        <a:latin typeface="KG Eyes Wide Open" panose="02000506000000020004" pitchFamily="2" charset="0"/>
                      </a:endParaRPr>
                    </a:p>
                  </a:txBody>
                  <a:tcPr vert="vert270" anchor="ct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99292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73" y="6663625"/>
            <a:ext cx="1989938"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0" y="48431"/>
            <a:ext cx="9144000" cy="1023357"/>
          </a:xfrm>
          <a:prstGeom prst="rect">
            <a:avLst/>
          </a:prstGeom>
          <a:noFill/>
        </p:spPr>
        <p:txBody>
          <a:bodyPr wrap="square" lIns="68580" tIns="34290" rIns="68580" bIns="34290">
            <a:spAutoFit/>
          </a:bodyPr>
          <a:lstStyle/>
          <a:p>
            <a:pPr algn="ctr"/>
            <a:r>
              <a:rPr lang="en-US" sz="32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Comparing SE Asian Governments</a:t>
            </a:r>
          </a:p>
          <a:p>
            <a:pPr algn="ctr"/>
            <a:endParaRPr lang="en-US" sz="28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220535" y="567804"/>
            <a:ext cx="8659907" cy="276999"/>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Complete the chart below after discussing the presentation.</a:t>
            </a:r>
          </a:p>
        </p:txBody>
      </p:sp>
      <p:graphicFrame>
        <p:nvGraphicFramePr>
          <p:cNvPr id="6" name="Table 5"/>
          <p:cNvGraphicFramePr>
            <a:graphicFrameLocks noGrp="1"/>
          </p:cNvGraphicFramePr>
          <p:nvPr>
            <p:extLst>
              <p:ext uri="{D42A27DB-BD31-4B8C-83A1-F6EECF244321}">
                <p14:modId xmlns:p14="http://schemas.microsoft.com/office/powerpoint/2010/main" val="2737627085"/>
              </p:ext>
            </p:extLst>
          </p:nvPr>
        </p:nvGraphicFramePr>
        <p:xfrm>
          <a:off x="131781" y="844803"/>
          <a:ext cx="8904641" cy="4073859"/>
        </p:xfrm>
        <a:graphic>
          <a:graphicData uri="http://schemas.openxmlformats.org/drawingml/2006/table">
            <a:tbl>
              <a:tblPr firstRow="1" bandRow="1">
                <a:tableStyleId>{5940675A-B579-460E-94D1-54222C63F5DA}</a:tableStyleId>
              </a:tblPr>
              <a:tblGrid>
                <a:gridCol w="1062051">
                  <a:extLst>
                    <a:ext uri="{9D8B030D-6E8A-4147-A177-3AD203B41FA5}">
                      <a16:colId xmlns:a16="http://schemas.microsoft.com/office/drawing/2014/main" val="20000"/>
                    </a:ext>
                  </a:extLst>
                </a:gridCol>
                <a:gridCol w="1243151">
                  <a:extLst>
                    <a:ext uri="{9D8B030D-6E8A-4147-A177-3AD203B41FA5}">
                      <a16:colId xmlns:a16="http://schemas.microsoft.com/office/drawing/2014/main" val="20001"/>
                    </a:ext>
                  </a:extLst>
                </a:gridCol>
                <a:gridCol w="1197107">
                  <a:extLst>
                    <a:ext uri="{9D8B030D-6E8A-4147-A177-3AD203B41FA5}">
                      <a16:colId xmlns:a16="http://schemas.microsoft.com/office/drawing/2014/main" val="20002"/>
                    </a:ext>
                  </a:extLst>
                </a:gridCol>
                <a:gridCol w="1289194">
                  <a:extLst>
                    <a:ext uri="{9D8B030D-6E8A-4147-A177-3AD203B41FA5}">
                      <a16:colId xmlns:a16="http://schemas.microsoft.com/office/drawing/2014/main" val="20003"/>
                    </a:ext>
                  </a:extLst>
                </a:gridCol>
                <a:gridCol w="1319888">
                  <a:extLst>
                    <a:ext uri="{9D8B030D-6E8A-4147-A177-3AD203B41FA5}">
                      <a16:colId xmlns:a16="http://schemas.microsoft.com/office/drawing/2014/main" val="20004"/>
                    </a:ext>
                  </a:extLst>
                </a:gridCol>
                <a:gridCol w="1396625">
                  <a:extLst>
                    <a:ext uri="{9D8B030D-6E8A-4147-A177-3AD203B41FA5}">
                      <a16:colId xmlns:a16="http://schemas.microsoft.com/office/drawing/2014/main" val="20005"/>
                    </a:ext>
                  </a:extLst>
                </a:gridCol>
                <a:gridCol w="1396625">
                  <a:extLst>
                    <a:ext uri="{9D8B030D-6E8A-4147-A177-3AD203B41FA5}">
                      <a16:colId xmlns:a16="http://schemas.microsoft.com/office/drawing/2014/main" val="20006"/>
                    </a:ext>
                  </a:extLst>
                </a:gridCol>
              </a:tblGrid>
              <a:tr h="583933">
                <a:tc>
                  <a:txBody>
                    <a:bodyPr/>
                    <a:lstStyle/>
                    <a:p>
                      <a:pPr algn="ctr"/>
                      <a:r>
                        <a:rPr lang="en-US" sz="1400" b="1" dirty="0">
                          <a:latin typeface="KG First Time In Forever" panose="02000506000000020003" pitchFamily="2" charset="0"/>
                        </a:rPr>
                        <a:t>Country</a:t>
                      </a:r>
                    </a:p>
                  </a:txBody>
                  <a:tcPr anchor="ctr"/>
                </a:tc>
                <a:tc>
                  <a:txBody>
                    <a:bodyPr/>
                    <a:lstStyle/>
                    <a:p>
                      <a:pPr algn="ctr"/>
                      <a:r>
                        <a:rPr lang="en-US" sz="1200" b="1" dirty="0">
                          <a:latin typeface="KG First Time In Forever" panose="02000506000000020003" pitchFamily="2" charset="0"/>
                        </a:rPr>
                        <a:t>Type of Government</a:t>
                      </a:r>
                    </a:p>
                  </a:txBody>
                  <a:tcPr anchor="ctr"/>
                </a:tc>
                <a:tc>
                  <a:txBody>
                    <a:bodyPr/>
                    <a:lstStyle/>
                    <a:p>
                      <a:pPr algn="ctr"/>
                      <a:r>
                        <a:rPr lang="en-US" sz="1200" b="1" dirty="0">
                          <a:latin typeface="KG First Time In Forever" panose="02000506000000020003" pitchFamily="2" charset="0"/>
                        </a:rPr>
                        <a:t>Executive</a:t>
                      </a:r>
                      <a:r>
                        <a:rPr lang="en-US" sz="1200" b="1" baseline="0" dirty="0">
                          <a:latin typeface="KG First Time In Forever" panose="02000506000000020003" pitchFamily="2" charset="0"/>
                        </a:rPr>
                        <a:t> Branch </a:t>
                      </a:r>
                      <a:endParaRPr lang="en-US" sz="1200" b="1" dirty="0">
                        <a:latin typeface="KG First Time In Forever" panose="02000506000000020003" pitchFamily="2" charset="0"/>
                      </a:endParaRPr>
                    </a:p>
                  </a:txBody>
                  <a:tcPr anchor="ctr"/>
                </a:tc>
                <a:tc>
                  <a:txBody>
                    <a:bodyPr/>
                    <a:lstStyle/>
                    <a:p>
                      <a:pPr algn="ctr"/>
                      <a:r>
                        <a:rPr lang="en-US" sz="1200" b="1" dirty="0">
                          <a:latin typeface="KG First Time In Forever" panose="02000506000000020003" pitchFamily="2" charset="0"/>
                        </a:rPr>
                        <a:t>How are leaders chosen?</a:t>
                      </a:r>
                    </a:p>
                  </a:txBody>
                  <a:tcPr anchor="ctr"/>
                </a:tc>
                <a:tc>
                  <a:txBody>
                    <a:bodyPr/>
                    <a:lstStyle/>
                    <a:p>
                      <a:pPr algn="ctr"/>
                      <a:r>
                        <a:rPr lang="en-US" sz="1200" b="1" dirty="0">
                          <a:latin typeface="KG First Time In Forever" panose="02000506000000020003" pitchFamily="2" charset="0"/>
                        </a:rPr>
                        <a:t>Legislative</a:t>
                      </a:r>
                      <a:r>
                        <a:rPr lang="en-US" sz="1200" b="1" baseline="0" dirty="0">
                          <a:latin typeface="KG First Time In Forever" panose="02000506000000020003" pitchFamily="2" charset="0"/>
                        </a:rPr>
                        <a:t> Branch</a:t>
                      </a:r>
                      <a:endParaRPr lang="en-US" sz="1200" b="1" dirty="0">
                        <a:latin typeface="KG First Time In Forever" panose="02000506000000020003" pitchFamily="2" charset="0"/>
                      </a:endParaRPr>
                    </a:p>
                  </a:txBody>
                  <a:tcPr anchor="ctr"/>
                </a:tc>
                <a:tc>
                  <a:txBody>
                    <a:bodyPr/>
                    <a:lstStyle/>
                    <a:p>
                      <a:pPr algn="ctr"/>
                      <a:r>
                        <a:rPr lang="en-US" sz="1200" b="1" dirty="0">
                          <a:latin typeface="KG First Time In Forever" panose="02000506000000020003" pitchFamily="2" charset="0"/>
                        </a:rPr>
                        <a:t>Role of</a:t>
                      </a:r>
                      <a:r>
                        <a:rPr lang="en-US" sz="1200" b="1" baseline="0" dirty="0">
                          <a:latin typeface="KG First Time In Forever" panose="02000506000000020003" pitchFamily="2" charset="0"/>
                        </a:rPr>
                        <a:t> Citizen</a:t>
                      </a:r>
                      <a:endParaRPr lang="en-US" sz="1200" b="1" dirty="0">
                        <a:latin typeface="KG First Time In Forever" panose="02000506000000020003" pitchFamily="2" charset="0"/>
                      </a:endParaRPr>
                    </a:p>
                  </a:txBody>
                  <a:tcPr anchor="ctr"/>
                </a:tc>
                <a:tc>
                  <a:txBody>
                    <a:bodyPr/>
                    <a:lstStyle/>
                    <a:p>
                      <a:pPr algn="ctr"/>
                      <a:r>
                        <a:rPr lang="en-US" sz="1200" b="1" dirty="0">
                          <a:latin typeface="KG First Time In Forever" panose="02000506000000020003" pitchFamily="2" charset="0"/>
                        </a:rPr>
                        <a:t>Background Info</a:t>
                      </a:r>
                      <a:r>
                        <a:rPr lang="en-US" sz="1200" b="1" baseline="0" dirty="0">
                          <a:latin typeface="KG First Time In Forever" panose="02000506000000020003" pitchFamily="2" charset="0"/>
                        </a:rPr>
                        <a:t> &amp; Struggles</a:t>
                      </a:r>
                      <a:endParaRPr lang="en-US" sz="1200" b="1" dirty="0">
                        <a:latin typeface="KG First Time In Forever" panose="02000506000000020003" pitchFamily="2" charset="0"/>
                      </a:endParaRPr>
                    </a:p>
                  </a:txBody>
                  <a:tcPr anchor="ctr"/>
                </a:tc>
                <a:extLst>
                  <a:ext uri="{0D108BD9-81ED-4DB2-BD59-A6C34878D82A}">
                    <a16:rowId xmlns:a16="http://schemas.microsoft.com/office/drawing/2014/main" val="10000"/>
                  </a:ext>
                </a:extLst>
              </a:tr>
              <a:tr h="1744963">
                <a:tc>
                  <a:txBody>
                    <a:bodyPr/>
                    <a:lstStyle/>
                    <a:p>
                      <a:pPr algn="ctr"/>
                      <a:r>
                        <a:rPr lang="en-US" sz="2800" b="0" dirty="0">
                          <a:latin typeface="KG Eyes Wide Open" panose="02000506000000020004" pitchFamily="2" charset="0"/>
                        </a:rPr>
                        <a:t>North Korea</a:t>
                      </a:r>
                    </a:p>
                  </a:txBody>
                  <a:tcPr vert="vert270" anchor="ct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01"/>
                  </a:ext>
                </a:extLst>
              </a:tr>
              <a:tr h="1744963">
                <a:tc>
                  <a:txBody>
                    <a:bodyPr/>
                    <a:lstStyle/>
                    <a:p>
                      <a:pPr algn="ctr"/>
                      <a:r>
                        <a:rPr lang="en-US" sz="2800" b="0" dirty="0">
                          <a:latin typeface="KG Eyes Wide Open" panose="02000506000000020004" pitchFamily="2" charset="0"/>
                        </a:rPr>
                        <a:t>China</a:t>
                      </a:r>
                    </a:p>
                  </a:txBody>
                  <a:tcPr vert="vert270" anchor="ct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tc>
                  <a:txBody>
                    <a:bodyPr/>
                    <a:lstStyle/>
                    <a:p>
                      <a:endParaRPr lang="en-US" sz="1200" dirty="0">
                        <a:solidFill>
                          <a:srgbClr val="FF000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337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2380050" y="1913359"/>
            <a:ext cx="4481035" cy="1838965"/>
          </a:xfrm>
          <a:prstGeom prst="rect">
            <a:avLst/>
          </a:prstGeom>
          <a:noFill/>
        </p:spPr>
        <p:txBody>
          <a:bodyPr wrap="none" lIns="68580" tIns="34290" rIns="68580" bIns="34290">
            <a:spAutoFit/>
          </a:bodyPr>
          <a:lstStyle/>
          <a:p>
            <a:pPr algn="ctr"/>
            <a:r>
              <a:rPr lang="en-US" sz="115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INDIA</a:t>
            </a:r>
          </a:p>
        </p:txBody>
      </p:sp>
      <p:sp>
        <p:nvSpPr>
          <p:cNvPr id="11" name="TextBox 10"/>
          <p:cNvSpPr txBox="1"/>
          <p:nvPr/>
        </p:nvSpPr>
        <p:spPr>
          <a:xfrm>
            <a:off x="1376204" y="3752324"/>
            <a:ext cx="6488723" cy="1938992"/>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Parliamentary Democracy</a:t>
            </a:r>
          </a:p>
        </p:txBody>
      </p:sp>
    </p:spTree>
    <p:extLst>
      <p:ext uri="{BB962C8B-B14F-4D97-AF65-F5344CB8AC3E}">
        <p14:creationId xmlns:p14="http://schemas.microsoft.com/office/powerpoint/2010/main" val="261323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01675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Great Britain colonized and ruled India from the 1600s until the mid-1900s.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In 1947, India gained its independence from Great Britain and a parliamentary democracy was put into place.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Today, there are still influences of European colonization in India’s government.</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130312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37798</TotalTime>
  <Words>2218</Words>
  <Application>Microsoft Office PowerPoint</Application>
  <PresentationFormat>On-screen Show (4:3)</PresentationFormat>
  <Paragraphs>373</Paragraphs>
  <Slides>73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Arial</vt:lpstr>
      <vt:lpstr>Calibri</vt:lpstr>
      <vt:lpstr>Calibri Light</vt:lpstr>
      <vt:lpstr>KBScaredStraight</vt:lpstr>
      <vt:lpstr>KG Eyes Wide Open</vt:lpstr>
      <vt:lpstr>KG First Time In Forever</vt:lpstr>
      <vt:lpstr>KG HAPPY</vt:lpstr>
      <vt:lpstr>KG HAPPY Solid</vt:lpstr>
      <vt:lpstr>KG Payphone</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Cochran, Maisha</cp:lastModifiedBy>
  <cp:revision>353</cp:revision>
  <dcterms:created xsi:type="dcterms:W3CDTF">2014-12-29T15:18:45Z</dcterms:created>
  <dcterms:modified xsi:type="dcterms:W3CDTF">2023-01-30T21:23:06Z</dcterms:modified>
</cp:coreProperties>
</file>